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307" r:id="rId4"/>
    <p:sldId id="26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45" r:id="rId33"/>
    <p:sldId id="346" r:id="rId34"/>
    <p:sldId id="347" r:id="rId35"/>
    <p:sldId id="348" r:id="rId36"/>
    <p:sldId id="349" r:id="rId37"/>
    <p:sldId id="350" r:id="rId38"/>
    <p:sldId id="351" r:id="rId39"/>
    <p:sldId id="352" r:id="rId40"/>
    <p:sldId id="353" r:id="rId41"/>
    <p:sldId id="354" r:id="rId4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01" autoAdjust="0"/>
  </p:normalViewPr>
  <p:slideViewPr>
    <p:cSldViewPr>
      <p:cViewPr>
        <p:scale>
          <a:sx n="66" d="100"/>
          <a:sy n="66" d="100"/>
        </p:scale>
        <p:origin x="-101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Eleanor M. Savko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02D9866-D8DB-4B71-AA08-5EAE1B04B727}" type="datetime1">
              <a:rPr lang="en-US"/>
              <a:pPr/>
              <a:t>5/2/2017</a:t>
            </a:fld>
            <a:endParaRPr 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A9EFDA3-3752-47C3-A583-53CEF017F0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39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Eleanor M. Savko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9F26218-38AA-459B-8297-FA2D5BA1CD19}" type="datetime1">
              <a:rPr lang="en-US"/>
              <a:pPr/>
              <a:t>5/2/2017</a:t>
            </a:fld>
            <a:endParaRPr lang="en-US"/>
          </a:p>
        </p:txBody>
      </p:sp>
      <p:sp>
        <p:nvSpPr>
          <p:cNvPr id="1034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7204D5B-DC4A-461B-BF08-1487DE0BBF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463355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Eleanor M. Savko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697AF13-4129-43B2-9C04-C062E4C9BE9F}" type="datetime1">
              <a:rPr lang="en-US"/>
              <a:pPr/>
              <a:t>5/2/2017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BDD67B-CB6A-4B89-A8AA-0415C8141E9D}" type="datetime1">
              <a:rPr lang="en-US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Category     Points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C2CD7-D18F-4E36-974B-C83509EAE5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A0E59E-F4D1-47E2-9589-5F51A2514B4A}" type="datetime1">
              <a:rPr lang="en-US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Category     Points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3CF98-C901-40BF-9D14-BB9E150B62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1A50AC-7F21-4ECD-A10B-D4CCDF3FF2EE}" type="datetime1">
              <a:rPr lang="en-US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Category     Points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AA6E4-EF3C-4D25-9CB1-CB1BBBE758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F4C089-40AC-460B-ADB3-8582B476C823}" type="datetime1">
              <a:rPr lang="en-US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Category     Points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8E3C8-483E-414A-85E8-A248939F17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C980F9-03EF-4DF3-92CD-E7D81E090DE6}" type="datetime1">
              <a:rPr lang="en-US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Category     Points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5A89E-5384-43C8-9BAD-D831655DEE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FE0A87-DA4D-4C64-9959-C32D2D332929}" type="datetime1">
              <a:rPr lang="en-US"/>
              <a:pPr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Category     Points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9C8C48-E721-4C79-8ED9-C52A472240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A3EF43-C5CB-47FA-9B29-E124FF5E2872}" type="datetime1">
              <a:rPr lang="en-US"/>
              <a:pPr/>
              <a:t>5/2/2017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Category     Points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2F4FA-C753-4FEB-B9BF-628540FDA9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A328F7-3549-4802-9ED4-AD53D30A37E4}" type="datetime1">
              <a:rPr lang="en-US"/>
              <a:pPr/>
              <a:t>5/2/2017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Category     Points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2020FB-8CEC-451F-8DBC-40FD1ECE43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3F5FC7-1B21-4A03-8CBE-F6B1072A039B}" type="datetime1">
              <a:rPr lang="en-US"/>
              <a:pPr/>
              <a:t>5/2/2017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Category     Points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9C88A-A1FB-4950-A0C1-592CC0C8CF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916BBA-08F0-4777-8B16-EA685CABF339}" type="datetime1">
              <a:rPr lang="en-US"/>
              <a:pPr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Category     Points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821BA-1B7E-4D97-933A-785F14ADED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C78408-5AE7-4283-B34E-109F0237623A}" type="datetime1">
              <a:rPr lang="en-US"/>
              <a:pPr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Category     Points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085CA-6392-4CB6-894A-87D8BBD201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4EFB158A-0C4E-4F2B-A448-CC08F6239F88}" type="datetime1">
              <a:rPr lang="en-US"/>
              <a:pPr/>
              <a:t>5/2/2017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Category     Points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C406C3A6-61AF-4F5E-96C5-D8EABF6279F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" Type="http://schemas.openxmlformats.org/officeDocument/2006/relationships/notesSlide" Target="../notesSlides/notesSlide1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Category     Points</a:t>
            </a:r>
          </a:p>
        </p:txBody>
      </p:sp>
      <p:sp>
        <p:nvSpPr>
          <p:cNvPr id="2137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>
                <a:solidFill>
                  <a:schemeClr val="bg1"/>
                </a:solidFill>
                <a:latin typeface="Trebuchet MS" pitchFamily="34" charset="0"/>
                <a:hlinkClick r:id="rId3" action="ppaction://hlinksldjump"/>
              </a:rPr>
              <a:t>10 pt</a:t>
            </a:r>
            <a:endParaRPr lang="en-US" sz="400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2138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>
                <a:solidFill>
                  <a:schemeClr val="bg1"/>
                </a:solidFill>
                <a:latin typeface="Trebuchet MS" pitchFamily="34" charset="0"/>
                <a:hlinkClick r:id="rId4" action="ppaction://hlinksldjump"/>
              </a:rPr>
              <a:t>15 pt</a:t>
            </a:r>
            <a:endParaRPr lang="en-US" sz="4000">
              <a:solidFill>
                <a:schemeClr val="tx1"/>
              </a:solidFill>
              <a:latin typeface="Trebuchet MS" pitchFamily="34" charset="0"/>
              <a:hlinkClick r:id="rId4" action="ppaction://hlinksldjump"/>
            </a:endParaRPr>
          </a:p>
        </p:txBody>
      </p:sp>
      <p:sp>
        <p:nvSpPr>
          <p:cNvPr id="2139" name="AutoShape 9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>
                <a:solidFill>
                  <a:schemeClr val="bg1"/>
                </a:solidFill>
                <a:latin typeface="Trebuchet MS" pitchFamily="34" charset="0"/>
                <a:hlinkClick r:id="rId5" action="ppaction://hlinksldjump"/>
              </a:rPr>
              <a:t>20 pt</a:t>
            </a:r>
            <a:endParaRPr lang="en-US" sz="4000">
              <a:solidFill>
                <a:schemeClr val="tx1"/>
              </a:solidFill>
              <a:latin typeface="Trebuchet MS" pitchFamily="34" charset="0"/>
              <a:hlinkClick r:id="rId5" action="ppaction://hlinksldjump"/>
            </a:endParaRPr>
          </a:p>
        </p:txBody>
      </p:sp>
      <p:sp>
        <p:nvSpPr>
          <p:cNvPr id="2140" name="AutoShape 9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>
                <a:solidFill>
                  <a:schemeClr val="bg1"/>
                </a:solidFill>
                <a:latin typeface="Trebuchet MS" pitchFamily="34" charset="0"/>
                <a:hlinkClick r:id="rId6" action="ppaction://hlinksldjump"/>
              </a:rPr>
              <a:t>25 pt</a:t>
            </a:r>
            <a:endParaRPr lang="en-US" sz="400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2149" name="AutoShape 10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>
                <a:solidFill>
                  <a:schemeClr val="bg1"/>
                </a:solidFill>
                <a:latin typeface="Trebuchet MS" pitchFamily="34" charset="0"/>
                <a:hlinkClick r:id="rId7" action="ppaction://hlinksldjump"/>
              </a:rPr>
              <a:t>5 pt</a:t>
            </a:r>
            <a:endParaRPr lang="en-US" sz="400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2150" name="AutoShape 10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>
                <a:solidFill>
                  <a:schemeClr val="bg1"/>
                </a:solidFill>
                <a:latin typeface="Trebuchet MS" pitchFamily="34" charset="0"/>
                <a:hlinkClick r:id="rId8" action="ppaction://hlinksldjump"/>
              </a:rPr>
              <a:t>10 pt</a:t>
            </a:r>
            <a:endParaRPr lang="en-US" sz="4000">
              <a:solidFill>
                <a:schemeClr val="tx1"/>
              </a:solidFill>
              <a:latin typeface="Trebuchet MS" pitchFamily="34" charset="0"/>
              <a:hlinkClick r:id="rId8" action="ppaction://hlinksldjump"/>
            </a:endParaRPr>
          </a:p>
        </p:txBody>
      </p:sp>
      <p:sp>
        <p:nvSpPr>
          <p:cNvPr id="2151" name="AutoShape 10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>
                <a:solidFill>
                  <a:schemeClr val="bg1"/>
                </a:solidFill>
                <a:latin typeface="Trebuchet MS" pitchFamily="34" charset="0"/>
                <a:hlinkClick r:id="rId9" action="ppaction://hlinksldjump"/>
              </a:rPr>
              <a:t>15 pt</a:t>
            </a:r>
            <a:endParaRPr lang="en-US" sz="400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2152" name="AutoShape 10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>
                <a:solidFill>
                  <a:schemeClr val="bg1"/>
                </a:solidFill>
                <a:latin typeface="Trebuchet MS" pitchFamily="34" charset="0"/>
                <a:hlinkClick r:id="rId10" action="ppaction://hlinksldjump"/>
              </a:rPr>
              <a:t>20 pt</a:t>
            </a:r>
            <a:endParaRPr lang="en-US" sz="400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2153" name="AutoShape 10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>
                <a:solidFill>
                  <a:schemeClr val="bg1"/>
                </a:solidFill>
                <a:latin typeface="Trebuchet MS" pitchFamily="34" charset="0"/>
                <a:hlinkClick r:id="rId11" action="ppaction://hlinksldjump"/>
              </a:rPr>
              <a:t>25 pt</a:t>
            </a:r>
            <a:endParaRPr lang="en-US" sz="400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2154" name="AutoShape 10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>
                <a:solidFill>
                  <a:schemeClr val="bg1"/>
                </a:solidFill>
                <a:latin typeface="Trebuchet MS" pitchFamily="34" charset="0"/>
                <a:hlinkClick r:id="rId12" action="ppaction://hlinksldjump"/>
              </a:rPr>
              <a:t>5 pt</a:t>
            </a:r>
            <a:endParaRPr lang="en-US" sz="400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2155" name="AutoShape 10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>
                <a:solidFill>
                  <a:schemeClr val="bg1"/>
                </a:solidFill>
                <a:latin typeface="Trebuchet MS" pitchFamily="34" charset="0"/>
                <a:hlinkClick r:id="rId13" action="ppaction://hlinksldjump"/>
              </a:rPr>
              <a:t>10 pt</a:t>
            </a:r>
            <a:endParaRPr lang="en-US" sz="400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2156" name="AutoShape 10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>
                <a:solidFill>
                  <a:schemeClr val="bg1"/>
                </a:solidFill>
                <a:latin typeface="Trebuchet MS" pitchFamily="34" charset="0"/>
                <a:hlinkClick r:id="rId14" action="ppaction://hlinksldjump"/>
              </a:rPr>
              <a:t>15 pt</a:t>
            </a:r>
            <a:endParaRPr lang="en-US" sz="400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2157" name="AutoShape 10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>
                <a:solidFill>
                  <a:schemeClr val="bg1"/>
                </a:solidFill>
                <a:latin typeface="Trebuchet MS" pitchFamily="34" charset="0"/>
                <a:hlinkClick r:id="rId15" action="ppaction://hlinksldjump"/>
              </a:rPr>
              <a:t>20 pt</a:t>
            </a:r>
            <a:endParaRPr lang="en-US" sz="400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2158" name="AutoShape 11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>
                <a:solidFill>
                  <a:schemeClr val="bg1"/>
                </a:solidFill>
                <a:latin typeface="Trebuchet MS" pitchFamily="34" charset="0"/>
                <a:hlinkClick r:id="rId16" action="ppaction://hlinksldjump"/>
              </a:rPr>
              <a:t>25 pt</a:t>
            </a:r>
            <a:endParaRPr lang="en-US" sz="400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2159" name="AutoShape 111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40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2160" name="AutoShape 11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40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2161" name="AutoShape 11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40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2162" name="AutoShape 11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40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2163" name="AutoShape 115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40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2164" name="AutoShape 116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>
                <a:solidFill>
                  <a:schemeClr val="bg1"/>
                </a:solidFill>
                <a:latin typeface="Trebuchet MS" pitchFamily="34" charset="0"/>
                <a:hlinkClick r:id="rId17" action="ppaction://hlinksldjump"/>
              </a:rPr>
              <a:t>5 pt</a:t>
            </a:r>
            <a:endParaRPr lang="en-US" sz="400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2165" name="AutoShape 117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>
                <a:solidFill>
                  <a:schemeClr val="bg1"/>
                </a:solidFill>
                <a:latin typeface="Trebuchet MS" pitchFamily="34" charset="0"/>
                <a:hlinkClick r:id="rId18" action="ppaction://hlinksldjump"/>
              </a:rPr>
              <a:t>10 pt</a:t>
            </a:r>
            <a:endParaRPr lang="en-US" sz="400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2166" name="AutoShape 118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>
                <a:solidFill>
                  <a:schemeClr val="bg1"/>
                </a:solidFill>
                <a:latin typeface="Trebuchet MS" pitchFamily="34" charset="0"/>
                <a:hlinkClick r:id="rId19" action="ppaction://hlinksldjump"/>
              </a:rPr>
              <a:t>15 pt</a:t>
            </a:r>
            <a:endParaRPr lang="en-US" sz="400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2167" name="AutoShape 119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>
                <a:solidFill>
                  <a:schemeClr val="bg1"/>
                </a:solidFill>
                <a:latin typeface="Trebuchet MS" pitchFamily="34" charset="0"/>
                <a:hlinkClick r:id="rId20" action="ppaction://hlinksldjump"/>
              </a:rPr>
              <a:t>20 pt</a:t>
            </a:r>
            <a:endParaRPr lang="en-US" sz="400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2168" name="AutoShape 120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>
                <a:solidFill>
                  <a:schemeClr val="bg1"/>
                </a:solidFill>
                <a:latin typeface="Trebuchet MS" pitchFamily="34" charset="0"/>
                <a:hlinkClick r:id="rId21" action="ppaction://hlinksldjump"/>
              </a:rPr>
              <a:t>25 pt</a:t>
            </a:r>
            <a:endParaRPr lang="en-US" sz="400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2088" name="AutoShape 40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>
                <a:solidFill>
                  <a:schemeClr val="bg1"/>
                </a:solidFill>
                <a:latin typeface="Trebuchet MS" pitchFamily="34" charset="0"/>
                <a:hlinkClick r:id="" action="ppaction://hlinkshowjump?jump=nextslide"/>
              </a:rPr>
              <a:t>5 pt</a:t>
            </a:r>
            <a:endParaRPr lang="en-US" sz="400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dirty="0">
                <a:solidFill>
                  <a:schemeClr val="hlink"/>
                </a:solidFill>
                <a:latin typeface="Trebuchet MS" pitchFamily="34" charset="0"/>
              </a:rPr>
              <a:t>Electric </a:t>
            </a:r>
          </a:p>
          <a:p>
            <a:r>
              <a:rPr lang="en-US" sz="3600" dirty="0">
                <a:solidFill>
                  <a:schemeClr val="hlink"/>
                </a:solidFill>
                <a:latin typeface="Trebuchet MS" pitchFamily="34" charset="0"/>
              </a:rPr>
              <a:t>Energy</a:t>
            </a: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latin typeface="Trebuchet MS" pitchFamily="34" charset="0"/>
              </a:rPr>
              <a:t>Light</a:t>
            </a:r>
          </a:p>
          <a:p>
            <a:r>
              <a:rPr lang="en-US" sz="3600">
                <a:solidFill>
                  <a:schemeClr val="hlink"/>
                </a:solidFill>
                <a:latin typeface="Trebuchet MS" pitchFamily="34" charset="0"/>
              </a:rPr>
              <a:t>Energy</a:t>
            </a: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latin typeface="Trebuchet MS" pitchFamily="34" charset="0"/>
              </a:rPr>
              <a:t>Heat </a:t>
            </a:r>
          </a:p>
          <a:p>
            <a:r>
              <a:rPr lang="en-US" sz="3600">
                <a:solidFill>
                  <a:schemeClr val="hlink"/>
                </a:solidFill>
                <a:latin typeface="Trebuchet MS" pitchFamily="34" charset="0"/>
              </a:rPr>
              <a:t>Energy</a:t>
            </a: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 dirty="0">
              <a:solidFill>
                <a:schemeClr val="hlink"/>
              </a:solidFill>
              <a:latin typeface="Trebuchet MS" pitchFamily="34" charset="0"/>
            </a:endParaRP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dirty="0" smtClean="0">
                <a:solidFill>
                  <a:schemeClr val="hlink"/>
                </a:solidFill>
                <a:latin typeface="Trebuchet MS" pitchFamily="34" charset="0"/>
              </a:rPr>
              <a:t>Magnetism </a:t>
            </a:r>
            <a:endParaRPr lang="en-US" sz="2400" dirty="0">
              <a:solidFill>
                <a:schemeClr val="hlink"/>
              </a:solidFill>
              <a:latin typeface="Trebuchet MS" pitchFamily="34" charset="0"/>
            </a:endParaRPr>
          </a:p>
          <a:p>
            <a:r>
              <a:rPr lang="en-US" sz="2400" dirty="0">
                <a:solidFill>
                  <a:schemeClr val="hlink"/>
                </a:solidFill>
                <a:latin typeface="Trebuchet MS" pitchFamily="34" charset="0"/>
              </a:rPr>
              <a:t>and </a:t>
            </a:r>
          </a:p>
          <a:p>
            <a:r>
              <a:rPr lang="en-US" sz="2400" dirty="0">
                <a:solidFill>
                  <a:schemeClr val="hlink"/>
                </a:solidFill>
                <a:latin typeface="Trebuchet MS" pitchFamily="34" charset="0"/>
              </a:rPr>
              <a:t>Sound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Category     25 Points</a:t>
            </a:r>
          </a:p>
        </p:txBody>
      </p:sp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648200"/>
          </a:xfrm>
        </p:spPr>
        <p:txBody>
          <a:bodyPr/>
          <a:lstStyle/>
          <a:p>
            <a:r>
              <a:rPr lang="en-US" sz="6000">
                <a:solidFill>
                  <a:schemeClr val="hlink"/>
                </a:solidFill>
                <a:latin typeface="Trebuchet MS" pitchFamily="34" charset="0"/>
              </a:rPr>
              <a:t>What is the word for a material that does not allow the electricity to flow?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Category    25 Points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144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343400"/>
          </a:xfrm>
        </p:spPr>
        <p:txBody>
          <a:bodyPr/>
          <a:lstStyle/>
          <a:p>
            <a:r>
              <a:rPr lang="en-US" sz="6000">
                <a:solidFill>
                  <a:schemeClr val="hlink"/>
                </a:solidFill>
                <a:latin typeface="Trebuchet MS" pitchFamily="34" charset="0"/>
              </a:rPr>
              <a:t>Insulator</a:t>
            </a: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Category     5 Points</a:t>
            </a:r>
          </a:p>
        </p:txBody>
      </p: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2467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648200"/>
          </a:xfrm>
        </p:spPr>
        <p:txBody>
          <a:bodyPr/>
          <a:lstStyle/>
          <a:p>
            <a:r>
              <a:rPr lang="en-US" sz="6000">
                <a:solidFill>
                  <a:schemeClr val="hlink"/>
                </a:solidFill>
                <a:latin typeface="Trebuchet MS" pitchFamily="34" charset="0"/>
              </a:rPr>
              <a:t>What provides the light energy for the Earth?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Category     5 Points</a:t>
            </a:r>
          </a:p>
        </p:txBody>
      </p:sp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3491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495800"/>
          </a:xfrm>
        </p:spPr>
        <p:txBody>
          <a:bodyPr/>
          <a:lstStyle/>
          <a:p>
            <a:r>
              <a:rPr lang="en-US" sz="6000">
                <a:solidFill>
                  <a:schemeClr val="hlink"/>
                </a:solidFill>
                <a:latin typeface="Trebuchet MS" pitchFamily="34" charset="0"/>
              </a:rPr>
              <a:t>The Sun</a:t>
            </a: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Category     10 Points</a:t>
            </a:r>
          </a:p>
        </p:txBody>
      </p:sp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029200"/>
          </a:xfrm>
        </p:spPr>
        <p:txBody>
          <a:bodyPr/>
          <a:lstStyle/>
          <a:p>
            <a:r>
              <a:rPr lang="en-US" sz="6000">
                <a:solidFill>
                  <a:schemeClr val="hlink"/>
                </a:solidFill>
                <a:latin typeface="Trebuchet MS" pitchFamily="34" charset="0"/>
              </a:rPr>
              <a:t>What do plants use light energy for?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Category     10 Points</a:t>
            </a:r>
          </a:p>
        </p:txBody>
      </p:sp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553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724400"/>
          </a:xfrm>
        </p:spPr>
        <p:txBody>
          <a:bodyPr/>
          <a:lstStyle/>
          <a:p>
            <a:r>
              <a:rPr lang="en-US" sz="6000">
                <a:solidFill>
                  <a:schemeClr val="hlink"/>
                </a:solidFill>
                <a:latin typeface="Trebuchet MS" pitchFamily="34" charset="0"/>
              </a:rPr>
              <a:t>For photosynthesis (to make their own food)</a:t>
            </a: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Category     15 Points</a:t>
            </a:r>
          </a:p>
        </p:txBody>
      </p:sp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656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724400"/>
          </a:xfrm>
        </p:spPr>
        <p:txBody>
          <a:bodyPr/>
          <a:lstStyle/>
          <a:p>
            <a:r>
              <a:rPr lang="en-US" sz="6000">
                <a:solidFill>
                  <a:schemeClr val="hlink"/>
                </a:solidFill>
                <a:latin typeface="Trebuchet MS" pitchFamily="34" charset="0"/>
              </a:rPr>
              <a:t>What does reflection mean?</a:t>
            </a:r>
          </a:p>
        </p:txBody>
      </p:sp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Category     15 Points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758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953000"/>
          </a:xfrm>
        </p:spPr>
        <p:txBody>
          <a:bodyPr/>
          <a:lstStyle/>
          <a:p>
            <a:r>
              <a:rPr lang="en-US" sz="6000">
                <a:solidFill>
                  <a:schemeClr val="hlink"/>
                </a:solidFill>
                <a:latin typeface="Trebuchet MS" pitchFamily="34" charset="0"/>
              </a:rPr>
              <a:t>When light energy bounces off an object</a:t>
            </a:r>
          </a:p>
        </p:txBody>
      </p:sp>
    </p:spTree>
  </p:cSld>
  <p:clrMapOvr>
    <a:masterClrMapping/>
  </p:clrMapOvr>
  <p:transition advClick="0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Category     20 Points</a:t>
            </a:r>
          </a:p>
        </p:txBody>
      </p:sp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800600"/>
          </a:xfrm>
        </p:spPr>
        <p:txBody>
          <a:bodyPr/>
          <a:lstStyle/>
          <a:p>
            <a:r>
              <a:rPr lang="en-US" sz="6000">
                <a:solidFill>
                  <a:schemeClr val="hlink"/>
                </a:solidFill>
                <a:latin typeface="Trebuchet MS" pitchFamily="34" charset="0"/>
              </a:rPr>
              <a:t>What does refraction mean?</a:t>
            </a:r>
          </a:p>
        </p:txBody>
      </p:sp>
    </p:spTree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Category     20 Points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963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724400"/>
          </a:xfrm>
        </p:spPr>
        <p:txBody>
          <a:bodyPr/>
          <a:lstStyle/>
          <a:p>
            <a:r>
              <a:rPr lang="en-US" sz="6000">
                <a:solidFill>
                  <a:schemeClr val="hlink"/>
                </a:solidFill>
                <a:latin typeface="Trebuchet MS" pitchFamily="34" charset="0"/>
              </a:rPr>
              <a:t>When light energy passes through and object and changes direction (is bent)</a:t>
            </a:r>
          </a:p>
        </p:txBody>
      </p:sp>
    </p:spTree>
  </p:cSld>
  <p:clrMapOvr>
    <a:masterClrMapping/>
  </p:clrMapOvr>
  <p:transition advClick="0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Category     5 Points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089025" y="23272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800600"/>
          </a:xfrm>
        </p:spPr>
        <p:txBody>
          <a:bodyPr/>
          <a:lstStyle/>
          <a:p>
            <a:r>
              <a:rPr lang="en-US" sz="5400">
                <a:solidFill>
                  <a:schemeClr val="hlink"/>
                </a:solidFill>
                <a:latin typeface="Trebuchet MS" pitchFamily="34" charset="0"/>
              </a:rPr>
              <a:t>This word means a path along which electrons can flow.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Category     25 Points</a:t>
            </a:r>
          </a:p>
        </p:txBody>
      </p:sp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0659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257800"/>
          </a:xfrm>
        </p:spPr>
        <p:txBody>
          <a:bodyPr/>
          <a:lstStyle/>
          <a:p>
            <a:r>
              <a:rPr lang="en-US" sz="6000">
                <a:solidFill>
                  <a:schemeClr val="hlink"/>
                </a:solidFill>
                <a:latin typeface="Trebuchet MS" pitchFamily="34" charset="0"/>
              </a:rPr>
              <a:t>What can be used to separate white light into a rainbow?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Category     25 Points</a:t>
            </a:r>
          </a:p>
        </p:txBody>
      </p:sp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168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495800"/>
          </a:xfrm>
        </p:spPr>
        <p:txBody>
          <a:bodyPr/>
          <a:lstStyle/>
          <a:p>
            <a:r>
              <a:rPr lang="en-US" sz="6000">
                <a:solidFill>
                  <a:schemeClr val="hlink"/>
                </a:solidFill>
                <a:latin typeface="Trebuchet MS" pitchFamily="34" charset="0"/>
              </a:rPr>
              <a:t>A prism</a:t>
            </a: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Category     5 Points</a:t>
            </a:r>
          </a:p>
        </p:txBody>
      </p:sp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800600"/>
          </a:xfrm>
        </p:spPr>
        <p:txBody>
          <a:bodyPr/>
          <a:lstStyle/>
          <a:p>
            <a:r>
              <a:rPr lang="en-US" sz="6000">
                <a:solidFill>
                  <a:schemeClr val="hlink"/>
                </a:solidFill>
                <a:latin typeface="Trebuchet MS" pitchFamily="34" charset="0"/>
              </a:rPr>
              <a:t>What provides the heat energy for the earth?</a:t>
            </a:r>
          </a:p>
        </p:txBody>
      </p:sp>
    </p:spTree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Category     5 Points</a:t>
            </a:r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3731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648200"/>
          </a:xfrm>
        </p:spPr>
        <p:txBody>
          <a:bodyPr/>
          <a:lstStyle/>
          <a:p>
            <a:r>
              <a:rPr lang="en-US" sz="6000">
                <a:solidFill>
                  <a:schemeClr val="hlink"/>
                </a:solidFill>
                <a:latin typeface="Trebuchet MS" pitchFamily="34" charset="0"/>
              </a:rPr>
              <a:t>The Sun</a:t>
            </a:r>
          </a:p>
        </p:txBody>
      </p:sp>
    </p:spTree>
  </p:cSld>
  <p:clrMapOvr>
    <a:masterClrMapping/>
  </p:clrMapOvr>
  <p:transition advClick="0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Category    10 Points</a:t>
            </a:r>
          </a:p>
        </p:txBody>
      </p:sp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475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800600"/>
          </a:xfrm>
        </p:spPr>
        <p:txBody>
          <a:bodyPr/>
          <a:lstStyle/>
          <a:p>
            <a:r>
              <a:rPr lang="en-US" sz="6000" dirty="0" smtClean="0">
                <a:solidFill>
                  <a:schemeClr val="hlink"/>
                </a:solidFill>
                <a:latin typeface="Trebuchet MS" pitchFamily="34" charset="0"/>
              </a:rPr>
              <a:t>What is the energy that causes changes in the water cycle?</a:t>
            </a:r>
            <a:endParaRPr lang="en-US" sz="6000" dirty="0">
              <a:solidFill>
                <a:schemeClr val="hlink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Category     10 Points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577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648200"/>
          </a:xfrm>
        </p:spPr>
        <p:txBody>
          <a:bodyPr/>
          <a:lstStyle/>
          <a:p>
            <a:r>
              <a:rPr lang="en-US" sz="6000" dirty="0" smtClean="0">
                <a:solidFill>
                  <a:schemeClr val="hlink"/>
                </a:solidFill>
                <a:latin typeface="Trebuchet MS" pitchFamily="34" charset="0"/>
              </a:rPr>
              <a:t>Heat energy from the sun</a:t>
            </a:r>
            <a:endParaRPr lang="en-US" sz="6000" dirty="0">
              <a:solidFill>
                <a:schemeClr val="hlink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 advClick="0"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Category     15 Points</a:t>
            </a:r>
          </a:p>
        </p:txBody>
      </p:sp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191000"/>
          </a:xfrm>
        </p:spPr>
        <p:txBody>
          <a:bodyPr/>
          <a:lstStyle/>
          <a:p>
            <a:r>
              <a:rPr lang="en-US" sz="6000" dirty="0">
                <a:solidFill>
                  <a:schemeClr val="hlink"/>
                </a:solidFill>
                <a:latin typeface="Trebuchet MS" pitchFamily="34" charset="0"/>
              </a:rPr>
              <a:t>What </a:t>
            </a:r>
            <a:r>
              <a:rPr lang="en-US" sz="6000" dirty="0" smtClean="0">
                <a:solidFill>
                  <a:schemeClr val="hlink"/>
                </a:solidFill>
                <a:latin typeface="Trebuchet MS" pitchFamily="34" charset="0"/>
              </a:rPr>
              <a:t>is the boiling point of water?</a:t>
            </a:r>
            <a:endParaRPr lang="en-US" sz="6000" dirty="0">
              <a:solidFill>
                <a:schemeClr val="hlink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Category     15 Points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782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648200"/>
          </a:xfrm>
        </p:spPr>
        <p:txBody>
          <a:bodyPr/>
          <a:lstStyle/>
          <a:p>
            <a:r>
              <a:rPr lang="en-US" sz="6000" dirty="0" smtClean="0">
                <a:solidFill>
                  <a:schemeClr val="hlink"/>
                </a:solidFill>
                <a:latin typeface="Trebuchet MS" pitchFamily="34" charset="0"/>
              </a:rPr>
              <a:t>100°C </a:t>
            </a:r>
            <a:br>
              <a:rPr lang="en-US" sz="6000" dirty="0" smtClean="0">
                <a:solidFill>
                  <a:schemeClr val="hlink"/>
                </a:solidFill>
                <a:latin typeface="Trebuchet MS" pitchFamily="34" charset="0"/>
              </a:rPr>
            </a:br>
            <a:r>
              <a:rPr lang="en-US" sz="6000" dirty="0" smtClean="0">
                <a:solidFill>
                  <a:schemeClr val="hlink"/>
                </a:solidFill>
                <a:latin typeface="Trebuchet MS" pitchFamily="34" charset="0"/>
              </a:rPr>
              <a:t>(212°F)</a:t>
            </a:r>
            <a:endParaRPr lang="en-US" sz="6000" dirty="0">
              <a:solidFill>
                <a:schemeClr val="hlink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 advClick="0"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Category     20 Points</a:t>
            </a:r>
          </a:p>
        </p:txBody>
      </p:sp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885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495800"/>
          </a:xfrm>
        </p:spPr>
        <p:txBody>
          <a:bodyPr/>
          <a:lstStyle/>
          <a:p>
            <a:r>
              <a:rPr lang="en-US" sz="6000" dirty="0">
                <a:solidFill>
                  <a:schemeClr val="hlink"/>
                </a:solidFill>
                <a:latin typeface="Trebuchet MS" pitchFamily="34" charset="0"/>
              </a:rPr>
              <a:t>At what temperature does ice melt?</a:t>
            </a:r>
          </a:p>
        </p:txBody>
      </p:sp>
    </p:spTree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Category     20 Points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987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648200"/>
          </a:xfrm>
        </p:spPr>
        <p:txBody>
          <a:bodyPr/>
          <a:lstStyle/>
          <a:p>
            <a:r>
              <a:rPr lang="en-US" sz="6000" dirty="0" smtClean="0">
                <a:solidFill>
                  <a:schemeClr val="hlink"/>
                </a:solidFill>
                <a:latin typeface="Trebuchet MS" pitchFamily="34" charset="0"/>
              </a:rPr>
              <a:t>0</a:t>
            </a:r>
            <a:r>
              <a:rPr lang="en-US" sz="6000" dirty="0">
                <a:solidFill>
                  <a:schemeClr val="hlink"/>
                </a:solidFill>
                <a:latin typeface="Trebuchet MS" pitchFamily="34" charset="0"/>
              </a:rPr>
              <a:t>° </a:t>
            </a:r>
            <a:r>
              <a:rPr lang="en-US" sz="6000" dirty="0" smtClean="0">
                <a:solidFill>
                  <a:schemeClr val="hlink"/>
                </a:solidFill>
                <a:latin typeface="Trebuchet MS" pitchFamily="34" charset="0"/>
              </a:rPr>
              <a:t>C</a:t>
            </a:r>
            <a:br>
              <a:rPr lang="en-US" sz="6000" dirty="0" smtClean="0">
                <a:solidFill>
                  <a:schemeClr val="hlink"/>
                </a:solidFill>
                <a:latin typeface="Trebuchet MS" pitchFamily="34" charset="0"/>
              </a:rPr>
            </a:br>
            <a:r>
              <a:rPr lang="en-US" sz="6000" dirty="0" smtClean="0">
                <a:solidFill>
                  <a:schemeClr val="hlink"/>
                </a:solidFill>
                <a:latin typeface="Trebuchet MS" pitchFamily="34" charset="0"/>
              </a:rPr>
              <a:t> (32° F)</a:t>
            </a:r>
            <a:endParaRPr lang="en-US" sz="6000" dirty="0">
              <a:solidFill>
                <a:schemeClr val="hlink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 advClick="0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Category     5 Points</a:t>
            </a:r>
          </a:p>
        </p:txBody>
      </p:sp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4276" name="Rectangle 4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876800"/>
          </a:xfrm>
        </p:spPr>
        <p:txBody>
          <a:bodyPr/>
          <a:lstStyle/>
          <a:p>
            <a:r>
              <a:rPr lang="en-US" sz="6000">
                <a:solidFill>
                  <a:schemeClr val="hlink"/>
                </a:solidFill>
                <a:latin typeface="Trebuchet MS" pitchFamily="34" charset="0"/>
              </a:rPr>
              <a:t>An electric circuit</a:t>
            </a: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Category     25 Points</a:t>
            </a:r>
          </a:p>
        </p:txBody>
      </p:sp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800600"/>
          </a:xfrm>
        </p:spPr>
        <p:txBody>
          <a:bodyPr/>
          <a:lstStyle/>
          <a:p>
            <a:r>
              <a:rPr lang="en-US" sz="6000" dirty="0" smtClean="0">
                <a:solidFill>
                  <a:srgbClr val="FFFF00"/>
                </a:solidFill>
                <a:latin typeface="Trebuchet MS" pitchFamily="34" charset="0"/>
              </a:rPr>
              <a:t>What happens to molecules of water when heat is added?</a:t>
            </a:r>
            <a:endParaRPr lang="en-US" sz="6000" dirty="0">
              <a:solidFill>
                <a:srgbClr val="FFFF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Category     25 Points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192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2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724400"/>
          </a:xfrm>
        </p:spPr>
        <p:txBody>
          <a:bodyPr/>
          <a:lstStyle/>
          <a:p>
            <a:r>
              <a:rPr lang="en-US" sz="6000" dirty="0" smtClean="0">
                <a:solidFill>
                  <a:srgbClr val="FFFF00"/>
                </a:solidFill>
                <a:latin typeface="Trebuchet MS" pitchFamily="34" charset="0"/>
              </a:rPr>
              <a:t>More heat energy causes the molecules to move faster</a:t>
            </a:r>
            <a:endParaRPr lang="en-US" sz="6000" dirty="0">
              <a:solidFill>
                <a:srgbClr val="FFFF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 advClick="0"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Category     5 Points</a:t>
            </a:r>
          </a:p>
        </p:txBody>
      </p:sp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1447800" y="3078163"/>
            <a:ext cx="6248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4800" b="1">
              <a:solidFill>
                <a:schemeClr val="bg1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029200"/>
          </a:xfrm>
        </p:spPr>
        <p:txBody>
          <a:bodyPr/>
          <a:lstStyle/>
          <a:p>
            <a:r>
              <a:rPr lang="en-US" sz="6000">
                <a:solidFill>
                  <a:schemeClr val="hlink"/>
                </a:solidFill>
                <a:latin typeface="Trebuchet MS" pitchFamily="34" charset="0"/>
              </a:rPr>
              <a:t>Using a battery, a copper wire, and an iron nail can make ___ __________.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Category     5 Points</a:t>
            </a:r>
          </a:p>
        </p:txBody>
      </p:sp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1447800" y="3079750"/>
            <a:ext cx="6248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4800" b="1">
              <a:solidFill>
                <a:schemeClr val="bg1"/>
              </a:solidFill>
            </a:endParaRPr>
          </a:p>
        </p:txBody>
      </p:sp>
      <p:sp>
        <p:nvSpPr>
          <p:cNvPr id="94211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800600"/>
          </a:xfrm>
        </p:spPr>
        <p:txBody>
          <a:bodyPr/>
          <a:lstStyle/>
          <a:p>
            <a:r>
              <a:rPr lang="en-US" sz="6000">
                <a:solidFill>
                  <a:schemeClr val="hlink"/>
                </a:solidFill>
                <a:latin typeface="Trebuchet MS" pitchFamily="34" charset="0"/>
              </a:rPr>
              <a:t>An electromagnet</a:t>
            </a: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Category     10 Points</a:t>
            </a:r>
          </a:p>
        </p:txBody>
      </p:sp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523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876800"/>
          </a:xfrm>
        </p:spPr>
        <p:txBody>
          <a:bodyPr/>
          <a:lstStyle/>
          <a:p>
            <a:r>
              <a:rPr lang="en-US" sz="6000">
                <a:solidFill>
                  <a:schemeClr val="hlink"/>
                </a:solidFill>
                <a:latin typeface="Trebuchet MS" pitchFamily="34" charset="0"/>
              </a:rPr>
              <a:t>What causes sound energy?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Category     10 Points</a:t>
            </a:r>
          </a:p>
        </p:txBody>
      </p:sp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625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029200"/>
          </a:xfrm>
        </p:spPr>
        <p:txBody>
          <a:bodyPr/>
          <a:lstStyle/>
          <a:p>
            <a:r>
              <a:rPr lang="en-US" sz="6000">
                <a:solidFill>
                  <a:schemeClr val="hlink"/>
                </a:solidFill>
                <a:latin typeface="Trebuchet MS" pitchFamily="34" charset="0"/>
              </a:rPr>
              <a:t>Vibrations</a:t>
            </a: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Category     15 Points</a:t>
            </a:r>
          </a:p>
        </p:txBody>
      </p:sp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728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181600"/>
          </a:xfrm>
        </p:spPr>
        <p:txBody>
          <a:bodyPr/>
          <a:lstStyle/>
          <a:p>
            <a:r>
              <a:rPr lang="en-US" sz="6000">
                <a:solidFill>
                  <a:schemeClr val="hlink"/>
                </a:solidFill>
                <a:latin typeface="Trebuchet MS" pitchFamily="34" charset="0"/>
              </a:rPr>
              <a:t>Will the two magnets attract or repel?</a:t>
            </a:r>
          </a:p>
        </p:txBody>
      </p:sp>
      <p:grpSp>
        <p:nvGrpSpPr>
          <p:cNvPr id="97289" name="Group 9"/>
          <p:cNvGrpSpPr>
            <a:grpSpLocks/>
          </p:cNvGrpSpPr>
          <p:nvPr/>
        </p:nvGrpSpPr>
        <p:grpSpPr bwMode="auto">
          <a:xfrm>
            <a:off x="838200" y="5029200"/>
            <a:ext cx="7315200" cy="533400"/>
            <a:chOff x="528" y="3168"/>
            <a:chExt cx="4608" cy="336"/>
          </a:xfrm>
        </p:grpSpPr>
        <p:sp>
          <p:nvSpPr>
            <p:cNvPr id="97285" name="Rectangle 5"/>
            <p:cNvSpPr>
              <a:spLocks noChangeArrowheads="1"/>
            </p:cNvSpPr>
            <p:nvPr/>
          </p:nvSpPr>
          <p:spPr bwMode="auto">
            <a:xfrm>
              <a:off x="1488" y="3168"/>
              <a:ext cx="960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r>
                <a:rPr lang="en-US" sz="2800">
                  <a:latin typeface="Trebuchet MS" pitchFamily="34" charset="0"/>
                </a:rPr>
                <a:t>S</a:t>
              </a:r>
            </a:p>
          </p:txBody>
        </p:sp>
        <p:sp>
          <p:nvSpPr>
            <p:cNvPr id="97286" name="Rectangle 6"/>
            <p:cNvSpPr>
              <a:spLocks noChangeArrowheads="1"/>
            </p:cNvSpPr>
            <p:nvPr/>
          </p:nvSpPr>
          <p:spPr bwMode="auto">
            <a:xfrm>
              <a:off x="3216" y="3168"/>
              <a:ext cx="960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2800">
                  <a:latin typeface="Trebuchet MS" pitchFamily="34" charset="0"/>
                </a:rPr>
                <a:t>S</a:t>
              </a:r>
            </a:p>
          </p:txBody>
        </p:sp>
        <p:sp>
          <p:nvSpPr>
            <p:cNvPr id="97287" name="Rectangle 7"/>
            <p:cNvSpPr>
              <a:spLocks noChangeArrowheads="1"/>
            </p:cNvSpPr>
            <p:nvPr/>
          </p:nvSpPr>
          <p:spPr bwMode="auto">
            <a:xfrm>
              <a:off x="4176" y="3168"/>
              <a:ext cx="960" cy="33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r>
                <a:rPr lang="en-US" sz="2800">
                  <a:latin typeface="Trebuchet MS" pitchFamily="34" charset="0"/>
                </a:rPr>
                <a:t>N</a:t>
              </a:r>
            </a:p>
          </p:txBody>
        </p:sp>
        <p:sp>
          <p:nvSpPr>
            <p:cNvPr id="97288" name="Rectangle 8"/>
            <p:cNvSpPr>
              <a:spLocks noChangeArrowheads="1"/>
            </p:cNvSpPr>
            <p:nvPr/>
          </p:nvSpPr>
          <p:spPr bwMode="auto">
            <a:xfrm>
              <a:off x="528" y="3168"/>
              <a:ext cx="960" cy="33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2800">
                  <a:latin typeface="Trebuchet MS" pitchFamily="34" charset="0"/>
                </a:rPr>
                <a:t>N</a:t>
              </a: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Category     15 Points</a:t>
            </a:r>
          </a:p>
        </p:txBody>
      </p:sp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830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029200"/>
          </a:xfrm>
        </p:spPr>
        <p:txBody>
          <a:bodyPr/>
          <a:lstStyle/>
          <a:p>
            <a:r>
              <a:rPr lang="en-US" sz="6000">
                <a:solidFill>
                  <a:schemeClr val="hlink"/>
                </a:solidFill>
                <a:latin typeface="Trebuchet MS" pitchFamily="34" charset="0"/>
              </a:rPr>
              <a:t>Repel </a:t>
            </a:r>
          </a:p>
        </p:txBody>
      </p:sp>
      <p:grpSp>
        <p:nvGrpSpPr>
          <p:cNvPr id="98310" name="Group 6"/>
          <p:cNvGrpSpPr>
            <a:grpSpLocks/>
          </p:cNvGrpSpPr>
          <p:nvPr/>
        </p:nvGrpSpPr>
        <p:grpSpPr bwMode="auto">
          <a:xfrm>
            <a:off x="838200" y="5029200"/>
            <a:ext cx="7315200" cy="533400"/>
            <a:chOff x="528" y="3168"/>
            <a:chExt cx="4608" cy="336"/>
          </a:xfrm>
        </p:grpSpPr>
        <p:sp>
          <p:nvSpPr>
            <p:cNvPr id="98311" name="Rectangle 7"/>
            <p:cNvSpPr>
              <a:spLocks noChangeArrowheads="1"/>
            </p:cNvSpPr>
            <p:nvPr/>
          </p:nvSpPr>
          <p:spPr bwMode="auto">
            <a:xfrm>
              <a:off x="1488" y="3168"/>
              <a:ext cx="960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r>
                <a:rPr lang="en-US" sz="2800">
                  <a:latin typeface="Trebuchet MS" pitchFamily="34" charset="0"/>
                </a:rPr>
                <a:t>S</a:t>
              </a:r>
            </a:p>
          </p:txBody>
        </p:sp>
        <p:sp>
          <p:nvSpPr>
            <p:cNvPr id="98312" name="Rectangle 8"/>
            <p:cNvSpPr>
              <a:spLocks noChangeArrowheads="1"/>
            </p:cNvSpPr>
            <p:nvPr/>
          </p:nvSpPr>
          <p:spPr bwMode="auto">
            <a:xfrm>
              <a:off x="3216" y="3168"/>
              <a:ext cx="960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2800">
                  <a:latin typeface="Trebuchet MS" pitchFamily="34" charset="0"/>
                </a:rPr>
                <a:t>S</a:t>
              </a:r>
            </a:p>
          </p:txBody>
        </p:sp>
        <p:sp>
          <p:nvSpPr>
            <p:cNvPr id="98313" name="Rectangle 9"/>
            <p:cNvSpPr>
              <a:spLocks noChangeArrowheads="1"/>
            </p:cNvSpPr>
            <p:nvPr/>
          </p:nvSpPr>
          <p:spPr bwMode="auto">
            <a:xfrm>
              <a:off x="4176" y="3168"/>
              <a:ext cx="960" cy="33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r>
                <a:rPr lang="en-US" sz="2800">
                  <a:latin typeface="Trebuchet MS" pitchFamily="34" charset="0"/>
                </a:rPr>
                <a:t>N</a:t>
              </a:r>
            </a:p>
          </p:txBody>
        </p:sp>
        <p:sp>
          <p:nvSpPr>
            <p:cNvPr id="98314" name="Rectangle 10"/>
            <p:cNvSpPr>
              <a:spLocks noChangeArrowheads="1"/>
            </p:cNvSpPr>
            <p:nvPr/>
          </p:nvSpPr>
          <p:spPr bwMode="auto">
            <a:xfrm>
              <a:off x="528" y="3168"/>
              <a:ext cx="960" cy="33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2800">
                  <a:latin typeface="Trebuchet MS" pitchFamily="34" charset="0"/>
                </a:rPr>
                <a:t>N</a:t>
              </a:r>
            </a:p>
          </p:txBody>
        </p:sp>
      </p:grpSp>
      <p:sp>
        <p:nvSpPr>
          <p:cNvPr id="98315" name="Line 11"/>
          <p:cNvSpPr>
            <a:spLocks noChangeShapeType="1"/>
          </p:cNvSpPr>
          <p:nvPr/>
        </p:nvSpPr>
        <p:spPr bwMode="auto">
          <a:xfrm>
            <a:off x="4876800" y="4648200"/>
            <a:ext cx="1371600" cy="0"/>
          </a:xfrm>
          <a:prstGeom prst="line">
            <a:avLst/>
          </a:prstGeom>
          <a:noFill/>
          <a:ln w="1016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6" name="Line 12"/>
          <p:cNvSpPr>
            <a:spLocks noChangeShapeType="1"/>
          </p:cNvSpPr>
          <p:nvPr/>
        </p:nvSpPr>
        <p:spPr bwMode="auto">
          <a:xfrm flipH="1">
            <a:off x="2743200" y="4648200"/>
            <a:ext cx="1295400" cy="0"/>
          </a:xfrm>
          <a:prstGeom prst="line">
            <a:avLst/>
          </a:prstGeom>
          <a:noFill/>
          <a:ln w="1016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Category     20 Points</a:t>
            </a:r>
          </a:p>
        </p:txBody>
      </p:sp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933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181600"/>
          </a:xfrm>
        </p:spPr>
        <p:txBody>
          <a:bodyPr/>
          <a:lstStyle/>
          <a:p>
            <a:r>
              <a:rPr lang="en-US" sz="6000">
                <a:solidFill>
                  <a:schemeClr val="hlink"/>
                </a:solidFill>
                <a:latin typeface="Trebuchet MS" pitchFamily="34" charset="0"/>
              </a:rPr>
              <a:t>Light energy and sound energy both travel in _____.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Category     20 Points</a:t>
            </a:r>
          </a:p>
        </p:txBody>
      </p:sp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0035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5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876800"/>
          </a:xfrm>
        </p:spPr>
        <p:txBody>
          <a:bodyPr/>
          <a:lstStyle/>
          <a:p>
            <a:r>
              <a:rPr lang="en-US" sz="6000">
                <a:solidFill>
                  <a:schemeClr val="hlink"/>
                </a:solidFill>
                <a:latin typeface="Trebuchet MS" pitchFamily="34" charset="0"/>
              </a:rPr>
              <a:t>Waves </a:t>
            </a: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Category     10 Points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800600"/>
          </a:xfrm>
        </p:spPr>
        <p:txBody>
          <a:bodyPr/>
          <a:lstStyle/>
          <a:p>
            <a:r>
              <a:rPr lang="en-US" sz="6000">
                <a:solidFill>
                  <a:schemeClr val="hlink"/>
                </a:solidFill>
                <a:latin typeface="Trebuchet MS" pitchFamily="34" charset="0"/>
              </a:rPr>
              <a:t>This kind of electrical circuit has only one way for the electricity to flow.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Category     25 Points</a:t>
            </a:r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01379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876800"/>
          </a:xfrm>
        </p:spPr>
        <p:txBody>
          <a:bodyPr/>
          <a:lstStyle/>
          <a:p>
            <a:r>
              <a:rPr lang="en-US" sz="6000">
                <a:solidFill>
                  <a:schemeClr val="hlink"/>
                </a:solidFill>
                <a:latin typeface="Trebuchet MS" pitchFamily="34" charset="0"/>
              </a:rPr>
              <a:t>Why is there no sound on the moon?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Category     25 Points</a:t>
            </a:r>
          </a:p>
        </p:txBody>
      </p:sp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0240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800600"/>
          </a:xfrm>
        </p:spPr>
        <p:txBody>
          <a:bodyPr/>
          <a:lstStyle/>
          <a:p>
            <a:r>
              <a:rPr lang="en-US" sz="6000">
                <a:solidFill>
                  <a:schemeClr val="hlink"/>
                </a:solidFill>
                <a:latin typeface="Trebuchet MS" pitchFamily="34" charset="0"/>
              </a:rPr>
              <a:t>Because there is no air to carry the vibrations</a:t>
            </a: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Category    10  Points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529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4714875" y="29003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419600"/>
          </a:xfrm>
        </p:spPr>
        <p:txBody>
          <a:bodyPr/>
          <a:lstStyle/>
          <a:p>
            <a:r>
              <a:rPr lang="en-US" sz="6000">
                <a:solidFill>
                  <a:schemeClr val="hlink"/>
                </a:solidFill>
                <a:latin typeface="Trebuchet MS" pitchFamily="34" charset="0"/>
              </a:rPr>
              <a:t>A series circuit</a:t>
            </a: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Category     15 Points</a:t>
            </a:r>
          </a:p>
        </p:txBody>
      </p:sp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724400"/>
          </a:xfrm>
        </p:spPr>
        <p:txBody>
          <a:bodyPr/>
          <a:lstStyle/>
          <a:p>
            <a:r>
              <a:rPr lang="en-US" sz="6000">
                <a:solidFill>
                  <a:schemeClr val="hlink"/>
                </a:solidFill>
                <a:latin typeface="Trebuchet MS" pitchFamily="34" charset="0"/>
              </a:rPr>
              <a:t>This kind of electrical circuit has more than one way for the electricity to flow.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Category    15  Points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734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419600"/>
          </a:xfrm>
        </p:spPr>
        <p:txBody>
          <a:bodyPr/>
          <a:lstStyle/>
          <a:p>
            <a:r>
              <a:rPr lang="en-US" sz="6000">
                <a:solidFill>
                  <a:schemeClr val="hlink"/>
                </a:solidFill>
                <a:latin typeface="Trebuchet MS" pitchFamily="34" charset="0"/>
              </a:rPr>
              <a:t>A parallel circuit</a:t>
            </a: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Category     20 Points</a:t>
            </a:r>
          </a:p>
        </p:txBody>
      </p:sp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837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648200"/>
          </a:xfrm>
        </p:spPr>
        <p:txBody>
          <a:bodyPr/>
          <a:lstStyle/>
          <a:p>
            <a:r>
              <a:rPr lang="en-US" sz="6000">
                <a:solidFill>
                  <a:schemeClr val="hlink"/>
                </a:solidFill>
                <a:latin typeface="Trebuchet MS" pitchFamily="34" charset="0"/>
              </a:rPr>
              <a:t>What is the word for a material that does allow the electricity to flow?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Category     20 Points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939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0"/>
          </a:xfrm>
        </p:spPr>
        <p:txBody>
          <a:bodyPr/>
          <a:lstStyle/>
          <a:p>
            <a:r>
              <a:rPr lang="en-US" sz="6000">
                <a:solidFill>
                  <a:schemeClr val="hlink"/>
                </a:solidFill>
                <a:latin typeface="Trebuchet MS" pitchFamily="34" charset="0"/>
              </a:rPr>
              <a:t>Conductor </a:t>
            </a: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470</Words>
  <Application>Microsoft Office PowerPoint</Application>
  <PresentationFormat>On-screen Show (4:3)</PresentationFormat>
  <Paragraphs>121</Paragraphs>
  <Slides>41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Default Design</vt:lpstr>
      <vt:lpstr>PowerPoint Presentation</vt:lpstr>
      <vt:lpstr>This word means a path along which electrons can flow.</vt:lpstr>
      <vt:lpstr>An electric circuit</vt:lpstr>
      <vt:lpstr>This kind of electrical circuit has only one way for the electricity to flow.</vt:lpstr>
      <vt:lpstr>A series circuit</vt:lpstr>
      <vt:lpstr>This kind of electrical circuit has more than one way for the electricity to flow.</vt:lpstr>
      <vt:lpstr>A parallel circuit</vt:lpstr>
      <vt:lpstr>What is the word for a material that does allow the electricity to flow?</vt:lpstr>
      <vt:lpstr>Conductor </vt:lpstr>
      <vt:lpstr>What is the word for a material that does not allow the electricity to flow?</vt:lpstr>
      <vt:lpstr>Insulator</vt:lpstr>
      <vt:lpstr>What provides the light energy for the Earth?</vt:lpstr>
      <vt:lpstr>The Sun</vt:lpstr>
      <vt:lpstr>What do plants use light energy for?</vt:lpstr>
      <vt:lpstr>For photosynthesis (to make their own food)</vt:lpstr>
      <vt:lpstr>What does reflection mean?</vt:lpstr>
      <vt:lpstr>When light energy bounces off an object</vt:lpstr>
      <vt:lpstr>What does refraction mean?</vt:lpstr>
      <vt:lpstr>When light energy passes through and object and changes direction (is bent)</vt:lpstr>
      <vt:lpstr>What can be used to separate white light into a rainbow?</vt:lpstr>
      <vt:lpstr>A prism</vt:lpstr>
      <vt:lpstr>What provides the heat energy for the earth?</vt:lpstr>
      <vt:lpstr>The Sun</vt:lpstr>
      <vt:lpstr>What is the energy that causes changes in the water cycle?</vt:lpstr>
      <vt:lpstr>Heat energy from the sun</vt:lpstr>
      <vt:lpstr>What is the boiling point of water?</vt:lpstr>
      <vt:lpstr>100°C  (212°F)</vt:lpstr>
      <vt:lpstr>At what temperature does ice melt?</vt:lpstr>
      <vt:lpstr>0° C  (32° F)</vt:lpstr>
      <vt:lpstr>What happens to molecules of water when heat is added?</vt:lpstr>
      <vt:lpstr>More heat energy causes the molecules to move faster</vt:lpstr>
      <vt:lpstr>Using a battery, a copper wire, and an iron nail can make ___ __________.</vt:lpstr>
      <vt:lpstr>An electromagnet</vt:lpstr>
      <vt:lpstr>What causes sound energy?</vt:lpstr>
      <vt:lpstr>Vibrations</vt:lpstr>
      <vt:lpstr>Will the two magnets attract or repel?</vt:lpstr>
      <vt:lpstr>Repel </vt:lpstr>
      <vt:lpstr>Light energy and sound energy both travel in _____.</vt:lpstr>
      <vt:lpstr>Waves </vt:lpstr>
      <vt:lpstr>Why is there no sound on the moon?</vt:lpstr>
      <vt:lpstr>Because there is no air to carry the vibrations</vt:lpstr>
    </vt:vector>
  </TitlesOfParts>
  <Manager>Region 5 KETS Coordinator</Manager>
  <Company>KDE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Blank Jeopardy</dc:title>
  <dc:creator>Donna Eustace</dc:creator>
  <cp:lastModifiedBy>e120570</cp:lastModifiedBy>
  <cp:revision>49</cp:revision>
  <dcterms:created xsi:type="dcterms:W3CDTF">1998-08-19T17:45:48Z</dcterms:created>
  <dcterms:modified xsi:type="dcterms:W3CDTF">2017-05-02T20:21:45Z</dcterms:modified>
</cp:coreProperties>
</file>